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306" r:id="rId20"/>
    <p:sldId id="1307" r:id="rId21"/>
    <p:sldId id="1308" r:id="rId22"/>
    <p:sldId id="1309" r:id="rId23"/>
    <p:sldId id="1310" r:id="rId24"/>
    <p:sldId id="1311" r:id="rId25"/>
    <p:sldId id="1312" r:id="rId26"/>
    <p:sldId id="1297" r:id="rId27"/>
    <p:sldId id="1288" r:id="rId28"/>
    <p:sldId id="1249" r:id="rId29"/>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223"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6993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EBONICA SALETH V</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au511321104025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4640654" y="3957313"/>
            <a:ext cx="3216910"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5113 – KINGSTON ENGINEERING COLLEGE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49015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4E02433F-3B67-8AC0-3EA7-070142E08864}"/>
              </a:ext>
            </a:extLst>
          </p:cNvPr>
          <p:cNvSpPr txBox="1"/>
          <p:nvPr/>
        </p:nvSpPr>
        <p:spPr>
          <a:xfrm>
            <a:off x="0" y="900315"/>
            <a:ext cx="9144000"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D0D0D"/>
                </a:solidFill>
                <a:effectLst/>
                <a:highlight>
                  <a:srgbClr val="FFFFFF"/>
                </a:highlight>
                <a:latin typeface="+mn-lt"/>
              </a:rPr>
              <a:t>The Bus Reservation System implements a comprehensive data model to manage various facets of the booking process efficiently. At its core, the system comprises several key components designed to facilitate seamless interactions between passengers and bus operators.</a:t>
            </a:r>
          </a:p>
          <a:p>
            <a:pPr marL="285750" indent="-285750" algn="just">
              <a:buFont typeface="Arial" panose="020B0604020202020204" pitchFamily="34" charset="0"/>
              <a:buChar char="•"/>
            </a:pPr>
            <a:r>
              <a:rPr lang="en-US" b="0" i="0" dirty="0">
                <a:solidFill>
                  <a:srgbClr val="0D0D0D"/>
                </a:solidFill>
                <a:effectLst/>
                <a:highlight>
                  <a:srgbClr val="FFFFFF"/>
                </a:highlight>
                <a:latin typeface="+mn-lt"/>
              </a:rPr>
              <a:t>Firstly, the system centralizes bus schedule management, storing detailed information such as departure times, routes, and seat availability for each trip. This data is continuously updated in real-time to reflect any changes in schedules or seat availability, ensuring accuracy and reliability throughout the booking process.</a:t>
            </a:r>
          </a:p>
          <a:p>
            <a:pPr marL="285750" indent="-285750" algn="just">
              <a:buFont typeface="Arial" panose="020B0604020202020204" pitchFamily="34" charset="0"/>
              <a:buChar char="•"/>
            </a:pPr>
            <a:r>
              <a:rPr lang="en-US" b="0" i="0" dirty="0">
                <a:solidFill>
                  <a:srgbClr val="0D0D0D"/>
                </a:solidFill>
                <a:effectLst/>
                <a:highlight>
                  <a:srgbClr val="FFFFFF"/>
                </a:highlight>
                <a:latin typeface="+mn-lt"/>
              </a:rPr>
              <a:t>Secondly, the system incorporates user account management functionality, allowing passengers to create and manage their accounts securely. Users can store personal information, view their booking history, and access preferences, enhancing the overall user experience and facilitating repeat bookings.</a:t>
            </a:r>
          </a:p>
          <a:p>
            <a:pPr marL="285750" indent="-285750" algn="just">
              <a:buFont typeface="Arial" panose="020B0604020202020204" pitchFamily="34" charset="0"/>
              <a:buChar char="•"/>
            </a:pPr>
            <a:r>
              <a:rPr lang="en-US" b="0" i="0" dirty="0">
                <a:solidFill>
                  <a:srgbClr val="0D0D0D"/>
                </a:solidFill>
                <a:effectLst/>
                <a:highlight>
                  <a:srgbClr val="FFFFFF"/>
                </a:highlight>
                <a:latin typeface="+mn-lt"/>
              </a:rPr>
              <a:t>Moreover, the system includes robust booking management capabilities, enabling users to make reservations effortlessly. When users book seats, the system records pertinent details such as user information, selected seats, and trip specifics.</a:t>
            </a:r>
          </a:p>
          <a:p>
            <a:pPr marL="285750" indent="-285750" algn="just">
              <a:buFont typeface="Arial" panose="020B0604020202020204" pitchFamily="34" charset="0"/>
              <a:buChar char="•"/>
            </a:pPr>
            <a:r>
              <a:rPr lang="en-US" b="0" i="0" dirty="0">
                <a:solidFill>
                  <a:srgbClr val="0D0D0D"/>
                </a:solidFill>
                <a:effectLst/>
                <a:highlight>
                  <a:srgbClr val="FFFFFF"/>
                </a:highlight>
                <a:latin typeface="+mn-lt"/>
              </a:rPr>
              <a:t>Additionally, the system provides bus operators with a comprehensive admin dashboard, empowering them to manage bus schedules, update fares, monitor bookings, and generate reports. In conclusion, the Bus Reservation System offers a sophisticated solution to streamline the bus booking process for both passengers and bus operators. Through its robust data model and user-friendly features, the system enhances efficiency, improves customer satisfaction, and enables data-driven decision-making in the bus transportation industry.</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pic>
        <p:nvPicPr>
          <p:cNvPr id="5" name="Picture 4">
            <a:extLst>
              <a:ext uri="{FF2B5EF4-FFF2-40B4-BE49-F238E27FC236}">
                <a16:creationId xmlns:a16="http://schemas.microsoft.com/office/drawing/2014/main" id="{EFCE89BB-3679-3AF3-9DD6-FB0D14567570}"/>
              </a:ext>
            </a:extLst>
          </p:cNvPr>
          <p:cNvPicPr>
            <a:picLocks noChangeAspect="1"/>
          </p:cNvPicPr>
          <p:nvPr/>
        </p:nvPicPr>
        <p:blipFill>
          <a:blip r:embed="rId2"/>
          <a:stretch>
            <a:fillRect/>
          </a:stretch>
        </p:blipFill>
        <p:spPr>
          <a:xfrm>
            <a:off x="0" y="1065075"/>
            <a:ext cx="9144000" cy="399014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785" y="541659"/>
            <a:ext cx="7886430" cy="357873"/>
          </a:xfrm>
        </p:spPr>
        <p:txBody>
          <a:bodyPr/>
          <a:lstStyle/>
          <a:p>
            <a:pPr algn="ctr"/>
            <a:r>
              <a:rPr lang="en-US" b="1" dirty="0"/>
              <a:t>Admin Page</a:t>
            </a:r>
          </a:p>
        </p:txBody>
      </p:sp>
      <p:pic>
        <p:nvPicPr>
          <p:cNvPr id="4" name="Picture 3">
            <a:extLst>
              <a:ext uri="{FF2B5EF4-FFF2-40B4-BE49-F238E27FC236}">
                <a16:creationId xmlns:a16="http://schemas.microsoft.com/office/drawing/2014/main" id="{FDEF2003-D91B-473A-99ED-2EB9BFEDD78C}"/>
              </a:ext>
            </a:extLst>
          </p:cNvPr>
          <p:cNvPicPr>
            <a:picLocks noChangeAspect="1"/>
          </p:cNvPicPr>
          <p:nvPr/>
        </p:nvPicPr>
        <p:blipFill>
          <a:blip r:embed="rId2"/>
          <a:stretch>
            <a:fillRect/>
          </a:stretch>
        </p:blipFill>
        <p:spPr>
          <a:xfrm>
            <a:off x="0" y="899532"/>
            <a:ext cx="9144000" cy="420697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509614" y="523489"/>
            <a:ext cx="7886430" cy="383478"/>
          </a:xfrm>
        </p:spPr>
        <p:txBody>
          <a:bodyPr/>
          <a:lstStyle/>
          <a:p>
            <a:pPr algn="ctr"/>
            <a:r>
              <a:rPr lang="en-US" b="1" dirty="0"/>
              <a:t>Login-Page</a:t>
            </a:r>
          </a:p>
        </p:txBody>
      </p:sp>
      <p:pic>
        <p:nvPicPr>
          <p:cNvPr id="4" name="Picture 3">
            <a:extLst>
              <a:ext uri="{FF2B5EF4-FFF2-40B4-BE49-F238E27FC236}">
                <a16:creationId xmlns:a16="http://schemas.microsoft.com/office/drawing/2014/main" id="{D3AB0A07-C646-28D6-1D6F-25A0DA1B318E}"/>
              </a:ext>
            </a:extLst>
          </p:cNvPr>
          <p:cNvPicPr>
            <a:picLocks noChangeAspect="1"/>
          </p:cNvPicPr>
          <p:nvPr/>
        </p:nvPicPr>
        <p:blipFill>
          <a:blip r:embed="rId2"/>
          <a:stretch>
            <a:fillRect/>
          </a:stretch>
        </p:blipFill>
        <p:spPr>
          <a:xfrm>
            <a:off x="0" y="906966"/>
            <a:ext cx="9144000" cy="414825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487311" y="517087"/>
            <a:ext cx="7886430" cy="278368"/>
          </a:xfrm>
        </p:spPr>
        <p:txBody>
          <a:bodyPr/>
          <a:lstStyle/>
          <a:p>
            <a:pPr algn="ctr"/>
            <a:r>
              <a:rPr lang="en-US" b="1" dirty="0"/>
              <a:t>List of Booking-Page</a:t>
            </a:r>
          </a:p>
        </p:txBody>
      </p:sp>
      <p:pic>
        <p:nvPicPr>
          <p:cNvPr id="4" name="Picture 3">
            <a:extLst>
              <a:ext uri="{FF2B5EF4-FFF2-40B4-BE49-F238E27FC236}">
                <a16:creationId xmlns:a16="http://schemas.microsoft.com/office/drawing/2014/main" id="{25928212-5BF3-C465-DA33-A30C31A722C5}"/>
              </a:ext>
            </a:extLst>
          </p:cNvPr>
          <p:cNvPicPr>
            <a:picLocks noChangeAspect="1"/>
          </p:cNvPicPr>
          <p:nvPr/>
        </p:nvPicPr>
        <p:blipFill>
          <a:blip r:embed="rId2"/>
          <a:stretch>
            <a:fillRect/>
          </a:stretch>
        </p:blipFill>
        <p:spPr>
          <a:xfrm>
            <a:off x="0" y="906968"/>
            <a:ext cx="9143999" cy="416312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554218" y="499121"/>
            <a:ext cx="7886430" cy="415280"/>
          </a:xfrm>
        </p:spPr>
        <p:txBody>
          <a:bodyPr/>
          <a:lstStyle/>
          <a:p>
            <a:pPr algn="ctr"/>
            <a:r>
              <a:rPr lang="en-US" b="1" dirty="0"/>
              <a:t>Finding the Buses-Page</a:t>
            </a:r>
          </a:p>
        </p:txBody>
      </p:sp>
      <p:pic>
        <p:nvPicPr>
          <p:cNvPr id="4" name="Picture 3">
            <a:extLst>
              <a:ext uri="{FF2B5EF4-FFF2-40B4-BE49-F238E27FC236}">
                <a16:creationId xmlns:a16="http://schemas.microsoft.com/office/drawing/2014/main" id="{3AAC91C3-35A0-744F-09A2-B459D49E043A}"/>
              </a:ext>
            </a:extLst>
          </p:cNvPr>
          <p:cNvPicPr>
            <a:picLocks noChangeAspect="1"/>
          </p:cNvPicPr>
          <p:nvPr/>
        </p:nvPicPr>
        <p:blipFill>
          <a:blip r:embed="rId2"/>
          <a:stretch>
            <a:fillRect/>
          </a:stretch>
        </p:blipFill>
        <p:spPr>
          <a:xfrm>
            <a:off x="0" y="847493"/>
            <a:ext cx="9144000" cy="423746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554218" y="499121"/>
            <a:ext cx="7886430" cy="415280"/>
          </a:xfrm>
        </p:spPr>
        <p:txBody>
          <a:bodyPr/>
          <a:lstStyle/>
          <a:p>
            <a:pPr algn="ctr"/>
            <a:r>
              <a:rPr lang="en-US" b="1" dirty="0"/>
              <a:t>Registration-Page</a:t>
            </a:r>
          </a:p>
        </p:txBody>
      </p:sp>
      <p:pic>
        <p:nvPicPr>
          <p:cNvPr id="7" name="Picture 6">
            <a:extLst>
              <a:ext uri="{FF2B5EF4-FFF2-40B4-BE49-F238E27FC236}">
                <a16:creationId xmlns:a16="http://schemas.microsoft.com/office/drawing/2014/main" id="{B9BA01D8-F523-68A7-F82C-9D94F4418EFC}"/>
              </a:ext>
            </a:extLst>
          </p:cNvPr>
          <p:cNvPicPr>
            <a:picLocks noChangeAspect="1"/>
          </p:cNvPicPr>
          <p:nvPr/>
        </p:nvPicPr>
        <p:blipFill>
          <a:blip r:embed="rId2"/>
          <a:stretch>
            <a:fillRect/>
          </a:stretch>
        </p:blipFill>
        <p:spPr>
          <a:xfrm>
            <a:off x="0" y="914401"/>
            <a:ext cx="9144000" cy="4171601"/>
          </a:xfrm>
          <a:prstGeom prst="rect">
            <a:avLst/>
          </a:prstGeom>
        </p:spPr>
      </p:pic>
    </p:spTree>
    <p:extLst>
      <p:ext uri="{BB962C8B-B14F-4D97-AF65-F5344CB8AC3E}">
        <p14:creationId xmlns:p14="http://schemas.microsoft.com/office/powerpoint/2010/main" val="115358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554218" y="499121"/>
            <a:ext cx="7886430" cy="415280"/>
          </a:xfrm>
        </p:spPr>
        <p:txBody>
          <a:bodyPr/>
          <a:lstStyle/>
          <a:p>
            <a:pPr algn="ctr"/>
            <a:r>
              <a:rPr lang="en-US" b="1" dirty="0"/>
              <a:t>Booking form-Page</a:t>
            </a:r>
          </a:p>
        </p:txBody>
      </p:sp>
      <p:pic>
        <p:nvPicPr>
          <p:cNvPr id="4" name="Picture 3">
            <a:extLst>
              <a:ext uri="{FF2B5EF4-FFF2-40B4-BE49-F238E27FC236}">
                <a16:creationId xmlns:a16="http://schemas.microsoft.com/office/drawing/2014/main" id="{E5BCF373-2BA1-FCA8-730B-FD572053DCBA}"/>
              </a:ext>
            </a:extLst>
          </p:cNvPr>
          <p:cNvPicPr>
            <a:picLocks noChangeAspect="1"/>
          </p:cNvPicPr>
          <p:nvPr/>
        </p:nvPicPr>
        <p:blipFill rotWithShape="1">
          <a:blip r:embed="rId2"/>
          <a:srcRect b="6678"/>
          <a:stretch/>
        </p:blipFill>
        <p:spPr>
          <a:xfrm>
            <a:off x="1" y="854928"/>
            <a:ext cx="9144000" cy="4288572"/>
          </a:xfrm>
          <a:prstGeom prst="rect">
            <a:avLst/>
          </a:prstGeom>
        </p:spPr>
      </p:pic>
    </p:spTree>
    <p:extLst>
      <p:ext uri="{BB962C8B-B14F-4D97-AF65-F5344CB8AC3E}">
        <p14:creationId xmlns:p14="http://schemas.microsoft.com/office/powerpoint/2010/main" val="3303995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554218" y="499121"/>
            <a:ext cx="7886430" cy="415280"/>
          </a:xfrm>
        </p:spPr>
        <p:txBody>
          <a:bodyPr/>
          <a:lstStyle/>
          <a:p>
            <a:pPr algn="ctr"/>
            <a:r>
              <a:rPr lang="en-US" b="1" dirty="0"/>
              <a:t>Booking Confirmation-Page</a:t>
            </a:r>
          </a:p>
        </p:txBody>
      </p:sp>
      <p:pic>
        <p:nvPicPr>
          <p:cNvPr id="4" name="Picture 3">
            <a:extLst>
              <a:ext uri="{FF2B5EF4-FFF2-40B4-BE49-F238E27FC236}">
                <a16:creationId xmlns:a16="http://schemas.microsoft.com/office/drawing/2014/main" id="{590EFFE9-A84A-A121-86E4-AB82BF49F27E}"/>
              </a:ext>
            </a:extLst>
          </p:cNvPr>
          <p:cNvPicPr>
            <a:picLocks noChangeAspect="1"/>
          </p:cNvPicPr>
          <p:nvPr/>
        </p:nvPicPr>
        <p:blipFill rotWithShape="1">
          <a:blip r:embed="rId2"/>
          <a:srcRect b="5712"/>
          <a:stretch/>
        </p:blipFill>
        <p:spPr>
          <a:xfrm>
            <a:off x="1" y="914401"/>
            <a:ext cx="9144000" cy="4229099"/>
          </a:xfrm>
          <a:prstGeom prst="rect">
            <a:avLst/>
          </a:prstGeom>
        </p:spPr>
      </p:pic>
    </p:spTree>
    <p:extLst>
      <p:ext uri="{BB962C8B-B14F-4D97-AF65-F5344CB8AC3E}">
        <p14:creationId xmlns:p14="http://schemas.microsoft.com/office/powerpoint/2010/main" val="4021348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554218" y="499121"/>
            <a:ext cx="7886430" cy="415280"/>
          </a:xfrm>
        </p:spPr>
        <p:txBody>
          <a:bodyPr/>
          <a:lstStyle/>
          <a:p>
            <a:pPr algn="ctr"/>
            <a:r>
              <a:rPr lang="en-US" b="1" dirty="0"/>
              <a:t>Booking Cancellation-Page</a:t>
            </a:r>
          </a:p>
        </p:txBody>
      </p:sp>
      <p:pic>
        <p:nvPicPr>
          <p:cNvPr id="4" name="Picture 3">
            <a:extLst>
              <a:ext uri="{FF2B5EF4-FFF2-40B4-BE49-F238E27FC236}">
                <a16:creationId xmlns:a16="http://schemas.microsoft.com/office/drawing/2014/main" id="{B986546F-BC0D-855F-233C-E7A14B46F231}"/>
              </a:ext>
            </a:extLst>
          </p:cNvPr>
          <p:cNvPicPr>
            <a:picLocks noChangeAspect="1"/>
          </p:cNvPicPr>
          <p:nvPr/>
        </p:nvPicPr>
        <p:blipFill>
          <a:blip r:embed="rId2"/>
          <a:stretch>
            <a:fillRect/>
          </a:stretch>
        </p:blipFill>
        <p:spPr>
          <a:xfrm>
            <a:off x="0" y="854927"/>
            <a:ext cx="9144000" cy="4288573"/>
          </a:xfrm>
          <a:prstGeom prst="rect">
            <a:avLst/>
          </a:prstGeom>
        </p:spPr>
      </p:pic>
    </p:spTree>
    <p:extLst>
      <p:ext uri="{BB962C8B-B14F-4D97-AF65-F5344CB8AC3E}">
        <p14:creationId xmlns:p14="http://schemas.microsoft.com/office/powerpoint/2010/main" val="933661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554218" y="499121"/>
            <a:ext cx="7886430" cy="415280"/>
          </a:xfrm>
        </p:spPr>
        <p:txBody>
          <a:bodyPr/>
          <a:lstStyle/>
          <a:p>
            <a:pPr algn="ctr"/>
            <a:r>
              <a:rPr lang="en-US" b="1" dirty="0"/>
              <a:t>Bus List-Page</a:t>
            </a:r>
          </a:p>
        </p:txBody>
      </p:sp>
      <p:pic>
        <p:nvPicPr>
          <p:cNvPr id="7" name="Picture 6">
            <a:extLst>
              <a:ext uri="{FF2B5EF4-FFF2-40B4-BE49-F238E27FC236}">
                <a16:creationId xmlns:a16="http://schemas.microsoft.com/office/drawing/2014/main" id="{C3B383CD-6553-EFD6-40B4-275B1544EE5A}"/>
              </a:ext>
            </a:extLst>
          </p:cNvPr>
          <p:cNvPicPr>
            <a:picLocks noChangeAspect="1"/>
          </p:cNvPicPr>
          <p:nvPr/>
        </p:nvPicPr>
        <p:blipFill>
          <a:blip r:embed="rId2"/>
          <a:stretch>
            <a:fillRect/>
          </a:stretch>
        </p:blipFill>
        <p:spPr>
          <a:xfrm>
            <a:off x="0" y="807534"/>
            <a:ext cx="9143999" cy="4243658"/>
          </a:xfrm>
          <a:prstGeom prst="rect">
            <a:avLst/>
          </a:prstGeom>
        </p:spPr>
      </p:pic>
    </p:spTree>
    <p:extLst>
      <p:ext uri="{BB962C8B-B14F-4D97-AF65-F5344CB8AC3E}">
        <p14:creationId xmlns:p14="http://schemas.microsoft.com/office/powerpoint/2010/main" val="198341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554218" y="499121"/>
            <a:ext cx="7886430" cy="415280"/>
          </a:xfrm>
        </p:spPr>
        <p:txBody>
          <a:bodyPr/>
          <a:lstStyle/>
          <a:p>
            <a:pPr algn="ctr"/>
            <a:r>
              <a:rPr lang="en-US" b="1" dirty="0"/>
              <a:t>Add Book-Page</a:t>
            </a:r>
          </a:p>
        </p:txBody>
      </p:sp>
      <p:pic>
        <p:nvPicPr>
          <p:cNvPr id="4" name="Picture 3">
            <a:extLst>
              <a:ext uri="{FF2B5EF4-FFF2-40B4-BE49-F238E27FC236}">
                <a16:creationId xmlns:a16="http://schemas.microsoft.com/office/drawing/2014/main" id="{4E4BD4F0-E0CC-C839-82BB-D94B11900192}"/>
              </a:ext>
            </a:extLst>
          </p:cNvPr>
          <p:cNvPicPr>
            <a:picLocks noChangeAspect="1"/>
          </p:cNvPicPr>
          <p:nvPr/>
        </p:nvPicPr>
        <p:blipFill>
          <a:blip r:embed="rId2"/>
          <a:stretch>
            <a:fillRect/>
          </a:stretch>
        </p:blipFill>
        <p:spPr>
          <a:xfrm>
            <a:off x="1" y="904120"/>
            <a:ext cx="9144000" cy="4239380"/>
          </a:xfrm>
          <a:prstGeom prst="rect">
            <a:avLst/>
          </a:prstGeom>
        </p:spPr>
      </p:pic>
    </p:spTree>
    <p:extLst>
      <p:ext uri="{BB962C8B-B14F-4D97-AF65-F5344CB8AC3E}">
        <p14:creationId xmlns:p14="http://schemas.microsoft.com/office/powerpoint/2010/main" val="4249163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554218" y="499121"/>
            <a:ext cx="7886430" cy="415280"/>
          </a:xfrm>
        </p:spPr>
        <p:txBody>
          <a:bodyPr/>
          <a:lstStyle/>
          <a:p>
            <a:pPr algn="ctr"/>
            <a:r>
              <a:rPr lang="en-US" b="1" dirty="0"/>
              <a:t>Admin Dashboard-Page</a:t>
            </a:r>
          </a:p>
        </p:txBody>
      </p:sp>
      <p:pic>
        <p:nvPicPr>
          <p:cNvPr id="4" name="Picture 3">
            <a:extLst>
              <a:ext uri="{FF2B5EF4-FFF2-40B4-BE49-F238E27FC236}">
                <a16:creationId xmlns:a16="http://schemas.microsoft.com/office/drawing/2014/main" id="{CFC7FDB0-CE38-8F63-D980-DFD7FF12D0D8}"/>
              </a:ext>
            </a:extLst>
          </p:cNvPr>
          <p:cNvPicPr>
            <a:picLocks noChangeAspect="1"/>
          </p:cNvPicPr>
          <p:nvPr/>
        </p:nvPicPr>
        <p:blipFill>
          <a:blip r:embed="rId2"/>
          <a:stretch>
            <a:fillRect/>
          </a:stretch>
        </p:blipFill>
        <p:spPr>
          <a:xfrm>
            <a:off x="0" y="914401"/>
            <a:ext cx="9143999" cy="4202752"/>
          </a:xfrm>
          <a:prstGeom prst="rect">
            <a:avLst/>
          </a:prstGeom>
        </p:spPr>
      </p:pic>
    </p:spTree>
    <p:extLst>
      <p:ext uri="{BB962C8B-B14F-4D97-AF65-F5344CB8AC3E}">
        <p14:creationId xmlns:p14="http://schemas.microsoft.com/office/powerpoint/2010/main" val="4006165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0DD658E0-66F1-0BCC-EF34-FBD609240781}"/>
              </a:ext>
            </a:extLst>
          </p:cNvPr>
          <p:cNvSpPr txBox="1"/>
          <p:nvPr/>
        </p:nvSpPr>
        <p:spPr>
          <a:xfrm>
            <a:off x="215053" y="1267649"/>
            <a:ext cx="8802567" cy="3108543"/>
          </a:xfrm>
          <a:prstGeom prst="rect">
            <a:avLst/>
          </a:prstGeom>
          <a:noFill/>
        </p:spPr>
        <p:txBody>
          <a:bodyPr wrap="square" rtlCol="0">
            <a:spAutoFit/>
          </a:bodyPr>
          <a:lstStyle/>
          <a:p>
            <a:pPr algn="just"/>
            <a:r>
              <a:rPr lang="en-US" dirty="0"/>
              <a:t>Looking ahead, future enhancements to the Bus Reservation System could significantly enhance its capabilities and user experience. One avenue for improvement is the integration of diverse payment options, spanning from conventional methods to innovative digital solutions like mobile wallets and cryptocurrency. This expansion would cater to a wider user base, offering greater flexibility and convenience during the booking process. By embracing various payment preferences, the system can streamline transactions and enrich the user experience, fostering customer satisfaction and loyalty.</a:t>
            </a:r>
          </a:p>
          <a:p>
            <a:pPr algn="just"/>
            <a:endParaRPr lang="en-US" dirty="0"/>
          </a:p>
          <a:p>
            <a:pPr algn="just"/>
            <a:r>
              <a:rPr lang="en-US" dirty="0"/>
              <a:t>Furthermore, prioritizing accessibility features within the system would ensure inclusivity for users with disabilities or special needs. Incorporating tools such as screen reader compatibility, keyboard navigation shortcuts, and customizable display settings would empower all users to navigate the platform effortlessly. This commitment to accessibility aligns with principles of equity and ensures that the Bus Reservation System remains accessible to everyone, regardless of their abilities or circumstances. By fostering a more inclusive environment, the system can uphold its commitment to serving diverse user demographics and promoting equal access to transportation services.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87538" y="5630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68A562C-2ECA-5555-818A-6E22288D3077}"/>
              </a:ext>
            </a:extLst>
          </p:cNvPr>
          <p:cNvSpPr txBox="1"/>
          <p:nvPr/>
        </p:nvSpPr>
        <p:spPr>
          <a:xfrm>
            <a:off x="87538" y="885324"/>
            <a:ext cx="8968924" cy="4185761"/>
          </a:xfrm>
          <a:prstGeom prst="rect">
            <a:avLst/>
          </a:prstGeom>
          <a:noFill/>
        </p:spPr>
        <p:txBody>
          <a:bodyPr wrap="square" rtlCol="0">
            <a:spAutoFit/>
          </a:bodyPr>
          <a:lstStyle/>
          <a:p>
            <a:pPr algn="l"/>
            <a:r>
              <a:rPr lang="en-US" dirty="0">
                <a:solidFill>
                  <a:srgbClr val="0D0D0D"/>
                </a:solidFill>
                <a:highlight>
                  <a:srgbClr val="FFFFFF"/>
                </a:highlight>
                <a:latin typeface="+mn-lt"/>
              </a:rPr>
              <a:t>T</a:t>
            </a:r>
            <a:r>
              <a:rPr lang="en-US" b="0" i="0" dirty="0">
                <a:solidFill>
                  <a:srgbClr val="0D0D0D"/>
                </a:solidFill>
                <a:effectLst/>
                <a:highlight>
                  <a:srgbClr val="FFFFFF"/>
                </a:highlight>
                <a:latin typeface="+mn-lt"/>
              </a:rPr>
              <a:t>he Bus Reservation System represents a significant advancement in the realm of bus ticket booking platforms, addressing the myriad challenges faced by both passengers and bus operators. With its user-friendly interface, real-time updates, secure authentication, centralized admin panel, and scalable architecture, the system offers a comprehensive solution that enhances the overall booking experience while streamlining operations for bus operators.</a:t>
            </a:r>
          </a:p>
          <a:p>
            <a:pPr algn="l"/>
            <a:r>
              <a:rPr lang="en-US" b="0" i="0" dirty="0">
                <a:solidFill>
                  <a:srgbClr val="0D0D0D"/>
                </a:solidFill>
                <a:effectLst/>
                <a:highlight>
                  <a:srgbClr val="FFFFFF"/>
                </a:highlight>
                <a:latin typeface="+mn-lt"/>
              </a:rPr>
              <a:t>One of the system's key strengths lies in its intuitive interface, which empowers users to effortlessly search for buses, view schedules, check seat availability, and complete bookings across various devices. By providing real-time updates on schedules and seat availability, passengers can make informed decisions and plan their travel with confidence, while bus operators can efficiently manage bookings and maximize fleet utilization.</a:t>
            </a:r>
          </a:p>
          <a:p>
            <a:pPr algn="l"/>
            <a:endParaRPr lang="en-US" b="0" i="0" dirty="0">
              <a:solidFill>
                <a:srgbClr val="0D0D0D"/>
              </a:solidFill>
              <a:effectLst/>
              <a:highlight>
                <a:srgbClr val="FFFFFF"/>
              </a:highlight>
              <a:latin typeface="+mn-lt"/>
            </a:endParaRPr>
          </a:p>
          <a:p>
            <a:pPr algn="l"/>
            <a:r>
              <a:rPr lang="en-US" b="0" i="0" dirty="0">
                <a:solidFill>
                  <a:srgbClr val="0D0D0D"/>
                </a:solidFill>
                <a:effectLst/>
                <a:highlight>
                  <a:srgbClr val="FFFFFF"/>
                </a:highlight>
                <a:latin typeface="+mn-lt"/>
              </a:rPr>
              <a:t>Moreover, the inclusion of robust authentication mechanisms ensures the security of users' personal data, installing trust and confidence in the platform. The centralized admin panel equips bus operators with the tools they need to efficiently manage schedules, update fares, track bookings, and analyze performance metrics, enabling data-driven decision-making and continuous improvement.</a:t>
            </a:r>
          </a:p>
          <a:p>
            <a:pPr algn="l"/>
            <a:r>
              <a:rPr lang="en-US" b="0" i="0" dirty="0">
                <a:solidFill>
                  <a:srgbClr val="0D0D0D"/>
                </a:solidFill>
                <a:effectLst/>
                <a:highlight>
                  <a:srgbClr val="FFFFFF"/>
                </a:highlight>
                <a:latin typeface="+mn-lt"/>
              </a:rPr>
              <a:t>In essence, the Bus Reservation System represents a transformative solution that revolutionizes the bus travel industry, making it more convenient, secure, and efficient for all stakeholders involved. By addressing the pain points of the current booking process and leveraging advanced technologies, the system paves the way for a seamless and enjoyable travel experience for passengers while optimizing operations for bus operators.</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9598"/>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0014200E-F818-796B-9A87-00128E57B593}"/>
              </a:ext>
            </a:extLst>
          </p:cNvPr>
          <p:cNvSpPr txBox="1"/>
          <p:nvPr/>
        </p:nvSpPr>
        <p:spPr>
          <a:xfrm>
            <a:off x="131032" y="921834"/>
            <a:ext cx="8874316" cy="3970318"/>
          </a:xfrm>
          <a:prstGeom prst="rect">
            <a:avLst/>
          </a:prstGeom>
          <a:noFill/>
        </p:spPr>
        <p:txBody>
          <a:bodyPr wrap="square" rtlCol="0">
            <a:spAutoFit/>
          </a:bodyPr>
          <a:lstStyle/>
          <a:p>
            <a:pPr algn="just"/>
            <a:r>
              <a:rPr lang="en-US" dirty="0"/>
              <a:t>The Bus Reservation System in Django Framework is a web application designed to streamline the process of booking bus tickets. Built using Django, a Python-based web framework, the system provides users with a convenient platform to search for available buses, make bookings, view their bookings, and cancel them if needed.</a:t>
            </a:r>
          </a:p>
          <a:p>
            <a:pPr algn="just"/>
            <a:r>
              <a:rPr lang="en-US" dirty="0"/>
              <a:t>The system comprises several key functionalities:</a:t>
            </a:r>
          </a:p>
          <a:p>
            <a:pPr algn="just"/>
            <a:r>
              <a:rPr lang="en-US" dirty="0"/>
              <a:t>1. </a:t>
            </a:r>
            <a:r>
              <a:rPr lang="en-US" b="1" dirty="0"/>
              <a:t>User Authentication: </a:t>
            </a:r>
            <a:r>
              <a:rPr lang="en-US" dirty="0"/>
              <a:t>Users can create accounts, log in, and log out securely. Authentication is managed through Django's built-in authentication system.</a:t>
            </a:r>
          </a:p>
          <a:p>
            <a:pPr algn="just"/>
            <a:r>
              <a:rPr lang="en-US" dirty="0"/>
              <a:t>2</a:t>
            </a:r>
            <a:r>
              <a:rPr lang="en-US" b="1" dirty="0"/>
              <a:t>. Finding Buses: </a:t>
            </a:r>
            <a:r>
              <a:rPr lang="en-US" dirty="0"/>
              <a:t>Users can search for available buses by specifying their departure and destination locations, along with the desired date of travel.</a:t>
            </a:r>
          </a:p>
          <a:p>
            <a:pPr algn="just"/>
            <a:r>
              <a:rPr lang="en-US" dirty="0"/>
              <a:t>3. </a:t>
            </a:r>
            <a:r>
              <a:rPr lang="en-US" b="1" dirty="0"/>
              <a:t>Making Bookings: </a:t>
            </a:r>
            <a:r>
              <a:rPr lang="en-US" dirty="0"/>
              <a:t>Once users find suitable buses, they can book seats by providing the necessary details such as the number of seats required.</a:t>
            </a:r>
          </a:p>
          <a:p>
            <a:pPr algn="just"/>
            <a:r>
              <a:rPr lang="en-US" dirty="0"/>
              <a:t>4. </a:t>
            </a:r>
            <a:r>
              <a:rPr lang="en-US" b="1" dirty="0"/>
              <a:t>Viewing Bookings: </a:t>
            </a:r>
            <a:r>
              <a:rPr lang="en-US" dirty="0"/>
              <a:t>Users can view their current bookings, including details such as the bus name, source, destination, number of seats, price, date, time, and booking status.</a:t>
            </a:r>
          </a:p>
          <a:p>
            <a:pPr algn="just"/>
            <a:r>
              <a:rPr lang="en-US" dirty="0"/>
              <a:t>5. </a:t>
            </a:r>
            <a:r>
              <a:rPr lang="en-US" b="1" dirty="0"/>
              <a:t>Canceling Bookings:</a:t>
            </a:r>
            <a:r>
              <a:rPr lang="en-US" dirty="0"/>
              <a:t> If users need to change their plans, they have the option to cancel their bookings, provided the cancellation is within the allowed timeframe.</a:t>
            </a:r>
          </a:p>
          <a:p>
            <a:pPr algn="just"/>
            <a:endParaRPr lang="en-US" dirty="0"/>
          </a:p>
          <a:p>
            <a:pPr algn="just"/>
            <a:r>
              <a:rPr lang="en-US" dirty="0"/>
              <a:t>Overall, the Bus Reservation System in Django Framework offers a user-friendly and efficient solution for booking bus tickets, enhancing the travel experience for users.</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74341" y="48379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BD54ECC-2648-F471-3C9B-B0CF51394298}"/>
              </a:ext>
            </a:extLst>
          </p:cNvPr>
          <p:cNvSpPr txBox="1"/>
          <p:nvPr/>
        </p:nvSpPr>
        <p:spPr>
          <a:xfrm>
            <a:off x="74341" y="806062"/>
            <a:ext cx="9069659" cy="3970318"/>
          </a:xfrm>
          <a:prstGeom prst="rect">
            <a:avLst/>
          </a:prstGeom>
          <a:noFill/>
        </p:spPr>
        <p:txBody>
          <a:bodyPr wrap="square" rtlCol="0">
            <a:spAutoFit/>
          </a:bodyPr>
          <a:lstStyle/>
          <a:p>
            <a:pPr algn="just"/>
            <a:r>
              <a:rPr lang="en-US" dirty="0"/>
              <a:t>Traditional bus ticket booking methods often lead to inefficiencies and frustrations for both passengers and bus operators due to long queues, manual paperwork, and limited access to real-time information. To address these challenges, there is a need for a modernized Bus Reservation System developed using the Django Framework. This system aims to provide passengers with a seamless online booking experience while enabling bus operators to efficiently manage their operations.</a:t>
            </a:r>
          </a:p>
          <a:p>
            <a:pPr algn="just"/>
            <a:endParaRPr lang="en-US" dirty="0"/>
          </a:p>
          <a:p>
            <a:pPr algn="just"/>
            <a:r>
              <a:rPr lang="en-US" dirty="0"/>
              <a:t>The main goal of this project is to develop a user-friendly Bus Reservation System that simplifies the booking process for passengers. By offering real-time updates on bus schedules, seat availability, and fares, passengers can make informed decisions quickly and easily. Automation features such as seat allocation and ticket generation will streamline operations, enhancing efficiency for both passengers and bus operators.</a:t>
            </a:r>
          </a:p>
          <a:p>
            <a:pPr algn="just"/>
            <a:endParaRPr lang="en-US" dirty="0"/>
          </a:p>
          <a:p>
            <a:pPr algn="just"/>
            <a:r>
              <a:rPr lang="en-US" dirty="0"/>
              <a:t>Security and data privacy are paramount considerations in the design of the Bus Reservation System. Stringent security measures will be implemented to protect user data. Additionally, the system will be built with scalability and maintenance in mind to accommodate future enhancements and technological advancements.</a:t>
            </a:r>
          </a:p>
          <a:p>
            <a:pPr algn="just"/>
            <a:endParaRPr lang="en-US" dirty="0"/>
          </a:p>
          <a:p>
            <a:pPr algn="just"/>
            <a:r>
              <a:rPr lang="en-US" dirty="0"/>
              <a:t>Overall, the proposed Bus Reservation System aims to revolutionize bus ticket booking by providing a modern, efficient, and secure platform for passengers while empowering bus operators with tools to optimize their operations and deliver superior service.</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E0958993-7314-D309-0ED1-511B54E59FA1}"/>
              </a:ext>
            </a:extLst>
          </p:cNvPr>
          <p:cNvSpPr txBox="1"/>
          <p:nvPr/>
        </p:nvSpPr>
        <p:spPr>
          <a:xfrm>
            <a:off x="131032" y="1245205"/>
            <a:ext cx="8794595" cy="3449305"/>
          </a:xfrm>
          <a:prstGeom prst="rect">
            <a:avLst/>
          </a:prstGeom>
          <a:noFill/>
        </p:spPr>
        <p:txBody>
          <a:bodyPr wrap="square" rtlCol="0">
            <a:spAutoFit/>
          </a:bodyPr>
          <a:lstStyle/>
          <a:p>
            <a:pPr algn="just"/>
            <a:r>
              <a:rPr lang="en-US" dirty="0"/>
              <a:t>The Bus Reservation System, built using Django Framework, is a cutting-edge solution aiming to streamline the bus ticket booking process. With a sleek and user-friendly interface, passengers can effortlessly search for buses, check seat availability, and book tickets online. The system offers real-time updates on bus schedules and booking status, ensuring passengers are always informed. Moreover, it provides automated seat allocation to optimize seating capacity and minimize manual intervention.</a:t>
            </a:r>
          </a:p>
          <a:p>
            <a:pPr algn="just"/>
            <a:endParaRPr lang="en-US" dirty="0"/>
          </a:p>
          <a:p>
            <a:pPr algn="just"/>
            <a:r>
              <a:rPr lang="en-US" dirty="0"/>
              <a:t>Ensuring security and scalability, the system implements robust measures such as data encryption and secure authentication. This guarantees the protection of user information and transactions. Additionally, the architecture is designed for scalability, allowing seamless expansion and integration of new features as the user base grows.</a:t>
            </a:r>
          </a:p>
          <a:p>
            <a:pPr algn="just"/>
            <a:endParaRPr lang="en-US" dirty="0"/>
          </a:p>
          <a:p>
            <a:pPr algn="just"/>
            <a:r>
              <a:rPr lang="en-US" dirty="0"/>
              <a:t>For bus operators, the system offers an admin panel for managing schedules, updating fares, and tracking bookings. This empowers operators to efficiently manage their operations while enhancing customer service. Overall, the Bus Reservation System revolutionizes bus travel by providing a modern and efficient platform for booking tickets and managing travel arrangements.</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E7C5006D-B2EB-1AA2-0119-566821FF886F}"/>
              </a:ext>
            </a:extLst>
          </p:cNvPr>
          <p:cNvSpPr txBox="1"/>
          <p:nvPr/>
        </p:nvSpPr>
        <p:spPr>
          <a:xfrm>
            <a:off x="131032" y="1065051"/>
            <a:ext cx="8730404" cy="3323987"/>
          </a:xfrm>
          <a:prstGeom prst="rect">
            <a:avLst/>
          </a:prstGeom>
          <a:noFill/>
        </p:spPr>
        <p:txBody>
          <a:bodyPr wrap="square" rtlCol="0">
            <a:spAutoFit/>
          </a:bodyPr>
          <a:lstStyle/>
          <a:p>
            <a:pPr algn="just"/>
            <a:r>
              <a:rPr lang="en-US" b="0" i="0" dirty="0">
                <a:solidFill>
                  <a:srgbClr val="0D0D0D"/>
                </a:solidFill>
                <a:effectLst/>
                <a:highlight>
                  <a:srgbClr val="FFFFFF"/>
                </a:highlight>
                <a:latin typeface="+mn-lt"/>
              </a:rPr>
              <a:t>The Bus Reservation System is a comprehensive web-based platform designed to address the inefficiencies and challenges encountered in the bus ticket booking process. It aims to provide a seamless experience for both passengers and bus operators, offering convenience, reliability, and efficiency throughout the booking and management process. The current bus ticket booking process is fraught with challenges for both passengers and bus operators. Passengers often struggle with limited access to real-time information on bus schedules and seat availability, leading to uncertainty and inconvenience. Additionally, concerns about the security of personal data and online transactions remain prevalent. On the other hand, bus operators face difficulties in managing bookings, updating schedules, and maximizing the utilization of their fleet.</a:t>
            </a:r>
          </a:p>
          <a:p>
            <a:pPr algn="just"/>
            <a:endParaRPr lang="en-US" b="0" i="0" dirty="0">
              <a:solidFill>
                <a:srgbClr val="0D0D0D"/>
              </a:solidFill>
              <a:effectLst/>
              <a:highlight>
                <a:srgbClr val="FFFFFF"/>
              </a:highlight>
              <a:latin typeface="+mn-lt"/>
            </a:endParaRPr>
          </a:p>
          <a:p>
            <a:pPr algn="just"/>
            <a:r>
              <a:rPr lang="en-US" b="1" i="0" dirty="0">
                <a:solidFill>
                  <a:srgbClr val="0D0D0D"/>
                </a:solidFill>
                <a:effectLst/>
                <a:highlight>
                  <a:srgbClr val="FFFFFF"/>
                </a:highlight>
                <a:latin typeface="+mn-lt"/>
              </a:rPr>
              <a:t>User-Friendly Interface</a:t>
            </a:r>
            <a:r>
              <a:rPr lang="en-US" b="0" i="0" dirty="0">
                <a:solidFill>
                  <a:srgbClr val="0D0D0D"/>
                </a:solidFill>
                <a:effectLst/>
                <a:highlight>
                  <a:srgbClr val="FFFFFF"/>
                </a:highlight>
                <a:latin typeface="+mn-lt"/>
              </a:rPr>
              <a:t>:</a:t>
            </a:r>
          </a:p>
          <a:p>
            <a:pPr marL="285750" indent="-285750" algn="just">
              <a:buFont typeface="Arial" panose="020B0604020202020204" pitchFamily="34" charset="0"/>
              <a:buChar char="•"/>
            </a:pPr>
            <a:endParaRPr lang="en-US" b="0" i="0" dirty="0">
              <a:solidFill>
                <a:srgbClr val="0D0D0D"/>
              </a:solidFill>
              <a:effectLst/>
              <a:highlight>
                <a:srgbClr val="FFFFFF"/>
              </a:highlight>
              <a:latin typeface="+mn-lt"/>
            </a:endParaRPr>
          </a:p>
          <a:p>
            <a:pPr algn="just"/>
            <a:r>
              <a:rPr lang="en-US" b="0" i="0" dirty="0">
                <a:solidFill>
                  <a:srgbClr val="0D0D0D"/>
                </a:solidFill>
                <a:effectLst/>
                <a:highlight>
                  <a:srgbClr val="FFFFFF"/>
                </a:highlight>
                <a:latin typeface="+mn-lt"/>
              </a:rPr>
              <a:t>The system boasts an intuitive and responsive web interface, ensuring seamless access across various devices such as desktops, laptops, tablets, and smartphones. Users can easily navigate through the platform to search for buses, view schedules, check seat availability, and complete bookings with minimal effort.</a:t>
            </a:r>
          </a:p>
          <a:p>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6FD9390-0A03-C6FB-9C54-EF052199E15F}"/>
              </a:ext>
            </a:extLst>
          </p:cNvPr>
          <p:cNvSpPr txBox="1"/>
          <p:nvPr/>
        </p:nvSpPr>
        <p:spPr>
          <a:xfrm>
            <a:off x="138652" y="752832"/>
            <a:ext cx="8923572" cy="3970318"/>
          </a:xfrm>
          <a:prstGeom prst="rect">
            <a:avLst/>
          </a:prstGeom>
          <a:noFill/>
        </p:spPr>
        <p:txBody>
          <a:bodyPr wrap="square" rtlCol="0">
            <a:spAutoFit/>
          </a:bodyPr>
          <a:lstStyle/>
          <a:p>
            <a:pPr algn="just"/>
            <a:r>
              <a:rPr lang="en-US" b="1" i="0" dirty="0">
                <a:solidFill>
                  <a:srgbClr val="0D0D0D"/>
                </a:solidFill>
                <a:effectLst/>
                <a:highlight>
                  <a:srgbClr val="FFFFFF"/>
                </a:highlight>
                <a:latin typeface="+mn-lt"/>
              </a:rPr>
              <a:t>Real-Time Updates:</a:t>
            </a:r>
            <a:r>
              <a:rPr lang="en-US" b="0" i="0" dirty="0">
                <a:solidFill>
                  <a:srgbClr val="0D0D0D"/>
                </a:solidFill>
                <a:effectLst/>
                <a:highlight>
                  <a:srgbClr val="FFFFFF"/>
                </a:highlight>
                <a:latin typeface="+mn-lt"/>
              </a:rPr>
              <a:t> Passengers benefit from real-time updates on bus schedules, seat availability, and booking status. By providing instant access to accurate information, the system enables passengers to make informed decisions and plan their travel efficiently. Bus operators can also update schedules and manage bookings in real-time, ensuring timely updates for passengers.</a:t>
            </a:r>
          </a:p>
          <a:p>
            <a:pPr algn="just"/>
            <a:endParaRPr lang="en-US" b="0" i="0" dirty="0">
              <a:solidFill>
                <a:srgbClr val="0D0D0D"/>
              </a:solidFill>
              <a:effectLst/>
              <a:highlight>
                <a:srgbClr val="FFFFFF"/>
              </a:highlight>
              <a:latin typeface="+mn-lt"/>
            </a:endParaRPr>
          </a:p>
          <a:p>
            <a:pPr algn="just"/>
            <a:r>
              <a:rPr lang="en-US" b="1" i="0" dirty="0">
                <a:solidFill>
                  <a:srgbClr val="0D0D0D"/>
                </a:solidFill>
                <a:effectLst/>
                <a:highlight>
                  <a:srgbClr val="FFFFFF"/>
                </a:highlight>
                <a:latin typeface="+mn-lt"/>
              </a:rPr>
              <a:t>Secure Authentication:</a:t>
            </a:r>
            <a:r>
              <a:rPr lang="en-US" b="0" i="0" dirty="0">
                <a:solidFill>
                  <a:srgbClr val="0D0D0D"/>
                </a:solidFill>
                <a:effectLst/>
                <a:highlight>
                  <a:srgbClr val="FFFFFF"/>
                </a:highlight>
                <a:latin typeface="+mn-lt"/>
              </a:rPr>
              <a:t> To ensure data security and prevent unauthorized access, the system incorporates robust authentication mechanisms. Users are required to authenticate themselves securely before accessing booking functionalities, protecting their personal information and ensuring confidentiality.</a:t>
            </a:r>
          </a:p>
          <a:p>
            <a:pPr algn="just"/>
            <a:endParaRPr lang="en-US" b="0" i="0" dirty="0">
              <a:solidFill>
                <a:srgbClr val="0D0D0D"/>
              </a:solidFill>
              <a:effectLst/>
              <a:highlight>
                <a:srgbClr val="FFFFFF"/>
              </a:highlight>
              <a:latin typeface="+mn-lt"/>
            </a:endParaRPr>
          </a:p>
          <a:p>
            <a:pPr algn="just"/>
            <a:r>
              <a:rPr lang="en-US" b="1" i="0" dirty="0">
                <a:solidFill>
                  <a:srgbClr val="0D0D0D"/>
                </a:solidFill>
                <a:effectLst/>
                <a:highlight>
                  <a:srgbClr val="FFFFFF"/>
                </a:highlight>
                <a:latin typeface="+mn-lt"/>
              </a:rPr>
              <a:t>Admin Panel:</a:t>
            </a:r>
            <a:r>
              <a:rPr lang="en-US" b="0" i="0" dirty="0">
                <a:solidFill>
                  <a:srgbClr val="0D0D0D"/>
                </a:solidFill>
                <a:effectLst/>
                <a:highlight>
                  <a:srgbClr val="FFFFFF"/>
                </a:highlight>
                <a:latin typeface="+mn-lt"/>
              </a:rPr>
              <a:t> Bus operators have access to a centralized administrative dashboard, where they can manage schedules, update fares, track bookings, and analyze performance metrics. The dashboard provides valuable insights into operational efficiency, allowing operators to make data-driven decisions and improve service quality.</a:t>
            </a:r>
          </a:p>
          <a:p>
            <a:pPr algn="just"/>
            <a:endParaRPr lang="en-US" b="0" i="0" dirty="0">
              <a:solidFill>
                <a:srgbClr val="0D0D0D"/>
              </a:solidFill>
              <a:effectLst/>
              <a:highlight>
                <a:srgbClr val="FFFFFF"/>
              </a:highlight>
              <a:latin typeface="+mn-lt"/>
            </a:endParaRPr>
          </a:p>
          <a:p>
            <a:pPr algn="just"/>
            <a:r>
              <a:rPr lang="en-US" b="1" i="0" dirty="0">
                <a:solidFill>
                  <a:srgbClr val="0D0D0D"/>
                </a:solidFill>
                <a:effectLst/>
                <a:highlight>
                  <a:srgbClr val="FFFFFF"/>
                </a:highlight>
                <a:latin typeface="+mn-lt"/>
              </a:rPr>
              <a:t>Scalable Architecture:</a:t>
            </a:r>
            <a:r>
              <a:rPr lang="en-US" b="0" i="0" dirty="0">
                <a:solidFill>
                  <a:srgbClr val="0D0D0D"/>
                </a:solidFill>
                <a:effectLst/>
                <a:highlight>
                  <a:srgbClr val="FFFFFF"/>
                </a:highlight>
                <a:latin typeface="+mn-lt"/>
              </a:rPr>
              <a:t> Designed with scalability in mind, the system utilizes a modular and flexible architecture that can accommodate increasing user demand and future expansion. This ensures that the system remains responsive and reliable even as the user base grows over time.</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81777" y="537242"/>
            <a:ext cx="9010184" cy="4793428"/>
          </a:xfrm>
          <a:prstGeom prst="rect">
            <a:avLst/>
          </a:prstGeom>
          <a:noFill/>
        </p:spPr>
        <p:txBody>
          <a:bodyPr wrap="square">
            <a:spAutoFit/>
          </a:bodyPr>
          <a:lstStyle/>
          <a:p>
            <a:pPr algn="just"/>
            <a:r>
              <a:rPr lang="en-US" b="0" i="0" dirty="0">
                <a:solidFill>
                  <a:srgbClr val="0D0D0D"/>
                </a:solidFill>
                <a:effectLst/>
                <a:highlight>
                  <a:srgbClr val="FFFFFF"/>
                </a:highlight>
                <a:latin typeface="+mn-lt"/>
              </a:rPr>
              <a:t>The Bus Reservation System features:</a:t>
            </a:r>
          </a:p>
          <a:p>
            <a:pPr algn="just"/>
            <a:endParaRPr lang="en-US" b="0" i="0" dirty="0">
              <a:solidFill>
                <a:srgbClr val="0D0D0D"/>
              </a:solidFill>
              <a:effectLst/>
              <a:highlight>
                <a:srgbClr val="FFFFFF"/>
              </a:highlight>
              <a:latin typeface="+mn-lt"/>
            </a:endParaRPr>
          </a:p>
          <a:p>
            <a:pPr algn="just">
              <a:buFont typeface="+mj-lt"/>
              <a:buAutoNum type="arabicPeriod"/>
            </a:pPr>
            <a:r>
              <a:rPr lang="en-US" b="1" i="0" dirty="0">
                <a:solidFill>
                  <a:srgbClr val="0D0D0D"/>
                </a:solidFill>
                <a:effectLst/>
                <a:highlight>
                  <a:srgbClr val="FFFFFF"/>
                </a:highlight>
                <a:latin typeface="+mn-lt"/>
              </a:rPr>
              <a:t>User-Friendly Interface:</a:t>
            </a:r>
            <a:r>
              <a:rPr lang="en-US" b="0" i="0" dirty="0">
                <a:solidFill>
                  <a:srgbClr val="0D0D0D"/>
                </a:solidFill>
                <a:effectLst/>
                <a:highlight>
                  <a:srgbClr val="FFFFFF"/>
                </a:highlight>
                <a:latin typeface="+mn-lt"/>
              </a:rPr>
              <a:t> It provides a seamless booking experience across devices, enabling users to easily search for buses, check schedules, and make reservations.</a:t>
            </a:r>
          </a:p>
          <a:p>
            <a:pPr algn="just">
              <a:buFont typeface="+mj-lt"/>
              <a:buAutoNum type="arabicPeriod"/>
            </a:pPr>
            <a:r>
              <a:rPr lang="en-US" b="1" i="0" dirty="0">
                <a:solidFill>
                  <a:srgbClr val="0D0D0D"/>
                </a:solidFill>
                <a:effectLst/>
                <a:highlight>
                  <a:srgbClr val="FFFFFF"/>
                </a:highlight>
                <a:latin typeface="+mn-lt"/>
              </a:rPr>
              <a:t>Real-Time Updates:</a:t>
            </a:r>
            <a:r>
              <a:rPr lang="en-US" b="0" i="0" dirty="0">
                <a:solidFill>
                  <a:srgbClr val="0D0D0D"/>
                </a:solidFill>
                <a:effectLst/>
                <a:highlight>
                  <a:srgbClr val="FFFFFF"/>
                </a:highlight>
                <a:latin typeface="+mn-lt"/>
              </a:rPr>
              <a:t> Passengers receive instant updates on bus schedules and seat availability, ensuring they have the most accurate information to plan their travel.</a:t>
            </a:r>
          </a:p>
          <a:p>
            <a:pPr algn="just">
              <a:buFont typeface="+mj-lt"/>
              <a:buAutoNum type="arabicPeriod"/>
            </a:pPr>
            <a:r>
              <a:rPr lang="en-US" b="1" i="0" dirty="0">
                <a:solidFill>
                  <a:srgbClr val="0D0D0D"/>
                </a:solidFill>
                <a:effectLst/>
                <a:highlight>
                  <a:srgbClr val="FFFFFF"/>
                </a:highlight>
                <a:latin typeface="+mn-lt"/>
              </a:rPr>
              <a:t>Secure Authentication:</a:t>
            </a:r>
            <a:r>
              <a:rPr lang="en-US" b="0" i="0" dirty="0">
                <a:solidFill>
                  <a:srgbClr val="0D0D0D"/>
                </a:solidFill>
                <a:effectLst/>
                <a:highlight>
                  <a:srgbClr val="FFFFFF"/>
                </a:highlight>
                <a:latin typeface="+mn-lt"/>
              </a:rPr>
              <a:t> Robust authentication mechanisms safeguard user data, ensuring confidentiality and protecting against unauthorized access.</a:t>
            </a:r>
          </a:p>
          <a:p>
            <a:pPr algn="just">
              <a:buFont typeface="+mj-lt"/>
              <a:buAutoNum type="arabicPeriod"/>
            </a:pPr>
            <a:r>
              <a:rPr lang="en-US" b="1" i="0" dirty="0">
                <a:solidFill>
                  <a:srgbClr val="0D0D0D"/>
                </a:solidFill>
                <a:effectLst/>
                <a:highlight>
                  <a:srgbClr val="FFFFFF"/>
                </a:highlight>
                <a:latin typeface="+mn-lt"/>
              </a:rPr>
              <a:t>Centralized Admin Panel:</a:t>
            </a:r>
            <a:r>
              <a:rPr lang="en-US" b="0" i="0" dirty="0">
                <a:solidFill>
                  <a:srgbClr val="0D0D0D"/>
                </a:solidFill>
                <a:effectLst/>
                <a:highlight>
                  <a:srgbClr val="FFFFFF"/>
                </a:highlight>
                <a:latin typeface="+mn-lt"/>
              </a:rPr>
              <a:t> Bus operators benefit from a centralized dashboard to manage schedules, update fares, track bookings, and analyze performance metrics, enhancing operational efficiency.</a:t>
            </a:r>
          </a:p>
          <a:p>
            <a:pPr algn="just">
              <a:buFont typeface="+mj-lt"/>
              <a:buAutoNum type="arabicPeriod"/>
            </a:pPr>
            <a:r>
              <a:rPr lang="en-US" b="1" i="0" dirty="0">
                <a:solidFill>
                  <a:srgbClr val="0D0D0D"/>
                </a:solidFill>
                <a:effectLst/>
                <a:highlight>
                  <a:srgbClr val="FFFFFF"/>
                </a:highlight>
                <a:latin typeface="+mn-lt"/>
              </a:rPr>
              <a:t>Scalable Architecture:</a:t>
            </a:r>
            <a:r>
              <a:rPr lang="en-US" b="0" i="0" dirty="0">
                <a:solidFill>
                  <a:srgbClr val="0D0D0D"/>
                </a:solidFill>
                <a:effectLst/>
                <a:highlight>
                  <a:srgbClr val="FFFFFF"/>
                </a:highlight>
                <a:latin typeface="+mn-lt"/>
              </a:rPr>
              <a:t> The system is built on a modular and flexible architecture, allowing it to scale seamlessly to accommodate growing user demand and future expansion.</a:t>
            </a:r>
          </a:p>
          <a:p>
            <a:pPr algn="just"/>
            <a:endParaRPr lang="en-US" b="0" i="0" dirty="0">
              <a:solidFill>
                <a:srgbClr val="0D0D0D"/>
              </a:solidFill>
              <a:effectLst/>
              <a:highlight>
                <a:srgbClr val="FFFFFF"/>
              </a:highlight>
              <a:latin typeface="+mn-lt"/>
            </a:endParaRPr>
          </a:p>
          <a:p>
            <a:pPr algn="just"/>
            <a:r>
              <a:rPr lang="en-US" b="1" i="0" dirty="0">
                <a:solidFill>
                  <a:srgbClr val="0D0D0D"/>
                </a:solidFill>
                <a:effectLst/>
                <a:highlight>
                  <a:srgbClr val="FFFFFF"/>
                </a:highlight>
                <a:latin typeface="+mn-lt"/>
              </a:rPr>
              <a:t>Benefits:</a:t>
            </a:r>
          </a:p>
          <a:p>
            <a:pPr marL="285750" indent="-285750" algn="just">
              <a:buFont typeface="Arial" panose="020B0604020202020204" pitchFamily="34" charset="0"/>
              <a:buChar char="•"/>
            </a:pPr>
            <a:r>
              <a:rPr lang="en-US" dirty="0">
                <a:solidFill>
                  <a:srgbClr val="0D0D0D"/>
                </a:solidFill>
                <a:highlight>
                  <a:srgbClr val="FFFFFF"/>
                </a:highlight>
                <a:latin typeface="+mn-lt"/>
              </a:rPr>
              <a:t>C</a:t>
            </a:r>
            <a:r>
              <a:rPr lang="en-US" b="0" i="0" dirty="0">
                <a:solidFill>
                  <a:srgbClr val="0D0D0D"/>
                </a:solidFill>
                <a:effectLst/>
                <a:highlight>
                  <a:srgbClr val="FFFFFF"/>
                </a:highlight>
                <a:latin typeface="+mn-lt"/>
              </a:rPr>
              <a:t>onvenience</a:t>
            </a:r>
          </a:p>
          <a:p>
            <a:pPr marL="285750" indent="-285750" algn="just">
              <a:buFont typeface="Arial" panose="020B0604020202020204" pitchFamily="34" charset="0"/>
              <a:buChar char="•"/>
            </a:pPr>
            <a:r>
              <a:rPr lang="en-US" b="0" i="0" dirty="0">
                <a:solidFill>
                  <a:srgbClr val="0D0D0D"/>
                </a:solidFill>
                <a:effectLst/>
                <a:highlight>
                  <a:srgbClr val="FFFFFF"/>
                </a:highlight>
                <a:latin typeface="+mn-lt"/>
              </a:rPr>
              <a:t>Efficiency </a:t>
            </a:r>
          </a:p>
          <a:p>
            <a:pPr marL="285750" indent="-285750" algn="just">
              <a:buFont typeface="Arial" panose="020B0604020202020204" pitchFamily="34" charset="0"/>
              <a:buChar char="•"/>
            </a:pPr>
            <a:r>
              <a:rPr lang="en-US" b="0" i="0" dirty="0">
                <a:solidFill>
                  <a:srgbClr val="0D0D0D"/>
                </a:solidFill>
                <a:effectLst/>
                <a:highlight>
                  <a:srgbClr val="FFFFFF"/>
                </a:highlight>
                <a:latin typeface="+mn-lt"/>
              </a:rPr>
              <a:t>Transparency</a:t>
            </a:r>
          </a:p>
          <a:p>
            <a:pPr marL="285750" indent="-285750" algn="just">
              <a:buFont typeface="Arial" panose="020B0604020202020204" pitchFamily="34" charset="0"/>
              <a:buChar char="•"/>
            </a:pPr>
            <a:r>
              <a:rPr lang="en-US" b="0" i="0" dirty="0">
                <a:solidFill>
                  <a:srgbClr val="0D0D0D"/>
                </a:solidFill>
                <a:effectLst/>
                <a:highlight>
                  <a:srgbClr val="FFFFFF"/>
                </a:highlight>
                <a:latin typeface="+mn-lt"/>
              </a:rPr>
              <a:t>Cost-effectiveness</a:t>
            </a:r>
          </a:p>
          <a:p>
            <a:pPr marL="285750" indent="-285750" algn="just">
              <a:buFont typeface="Arial" panose="020B0604020202020204" pitchFamily="34" charset="0"/>
              <a:buChar char="•"/>
            </a:pPr>
            <a:r>
              <a:rPr lang="en-US" b="0" i="0" dirty="0">
                <a:solidFill>
                  <a:srgbClr val="0D0D0D"/>
                </a:solidFill>
                <a:effectLst/>
                <a:highlight>
                  <a:srgbClr val="FFFFFF"/>
                </a:highlight>
                <a:latin typeface="+mn-lt"/>
              </a:rPr>
              <a:t>Enhanced customer satisfaction.</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181</TotalTime>
  <Words>2021</Words>
  <Application>Microsoft Office PowerPoint</Application>
  <PresentationFormat>On-screen Show (16:9)</PresentationFormat>
  <Paragraphs>107</Paragraphs>
  <Slides>25</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Admin Page</vt:lpstr>
      <vt:lpstr>Login-Page</vt:lpstr>
      <vt:lpstr>List of Booking-Page</vt:lpstr>
      <vt:lpstr>Finding the Buses-Page</vt:lpstr>
      <vt:lpstr>Registration-Page</vt:lpstr>
      <vt:lpstr>Booking form-Page</vt:lpstr>
      <vt:lpstr>Booking Confirmation-Page</vt:lpstr>
      <vt:lpstr>Booking Cancellation-Page</vt:lpstr>
      <vt:lpstr>Bus List-Page</vt:lpstr>
      <vt:lpstr>Add Book-Page</vt:lpstr>
      <vt:lpstr>Admin Dashboard-Page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dell7jqdjy3@outlook.com</cp:lastModifiedBy>
  <cp:revision>12</cp:revision>
  <dcterms:modified xsi:type="dcterms:W3CDTF">2024-04-07T14:28:37Z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